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96" r:id="rId5"/>
    <p:sldId id="297" r:id="rId6"/>
    <p:sldId id="260" r:id="rId7"/>
    <p:sldId id="298" r:id="rId8"/>
    <p:sldId id="299" r:id="rId9"/>
    <p:sldId id="300" r:id="rId10"/>
    <p:sldId id="261" r:id="rId11"/>
    <p:sldId id="262" r:id="rId12"/>
    <p:sldId id="263" r:id="rId13"/>
    <p:sldId id="266" r:id="rId14"/>
    <p:sldId id="267" r:id="rId15"/>
    <p:sldId id="278" r:id="rId16"/>
    <p:sldId id="279" r:id="rId17"/>
  </p:sldIdLst>
  <p:sldSz cx="9144000" cy="5143500" type="screen16x9"/>
  <p:notesSz cx="6858000" cy="9144000"/>
  <p:embeddedFontLst>
    <p:embeddedFont>
      <p:font typeface="Cambria" panose="02040503050406030204" pitchFamily="18" charset="0"/>
      <p:regular r:id="rId19"/>
      <p:bold r:id="rId20"/>
      <p:italic r:id="rId21"/>
      <p:boldItalic r:id="rId22"/>
    </p:embeddedFont>
    <p:embeddedFont>
      <p:font typeface="Lexend Deca" panose="020B0604020202020204" charset="-78"/>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4" d="100"/>
          <a:sy n="114" d="100"/>
        </p:scale>
        <p:origin x="5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525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29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62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 id="2147483657"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9.png"/><Relationship Id="rId3" Type="http://schemas.openxmlformats.org/officeDocument/2006/relationships/slideLayout" Target="../slideLayouts/slideLayout8.xml"/><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11" Type="http://schemas.openxmlformats.org/officeDocument/2006/relationships/image" Target="../media/image13.png"/><Relationship Id="rId5" Type="http://schemas.openxmlformats.org/officeDocument/2006/relationships/image" Target="../media/image15.png"/><Relationship Id="rId15" Type="http://schemas.openxmlformats.org/officeDocument/2006/relationships/image" Target="../media/image10.png"/><Relationship Id="rId10" Type="http://schemas.openxmlformats.org/officeDocument/2006/relationships/image" Target="../media/image20.png"/><Relationship Id="rId4" Type="http://schemas.openxmlformats.org/officeDocument/2006/relationships/notesSlide" Target="../notesSlides/notesSlide9.xml"/><Relationship Id="rId9" Type="http://schemas.openxmlformats.org/officeDocument/2006/relationships/image" Target="../media/image19.png"/><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techtarget.com/searchbusinessanalytics/definition/data-mining#:~:text=Data%20mining%20is%20the%20process,make%20more-informed%20business%20decision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0.png"/><Relationship Id="rId4" Type="http://schemas.openxmlformats.org/officeDocument/2006/relationships/hyperlink" Target="https://www.techtarget.com/searchenterpriseai/definition/data-scientist"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412922" y="1231941"/>
            <a:ext cx="5083033" cy="226701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600" dirty="0"/>
              <a:t>Data</a:t>
            </a:r>
            <a:br>
              <a:rPr lang="en" sz="6600" dirty="0"/>
            </a:br>
            <a:r>
              <a:rPr lang="en" sz="6600" dirty="0"/>
              <a:t>Mining</a:t>
            </a:r>
            <a:endParaRPr sz="6600" dirty="0"/>
          </a:p>
        </p:txBody>
      </p:sp>
      <p:pic>
        <p:nvPicPr>
          <p:cNvPr id="61" name="Google Shape;61;p13"/>
          <p:cNvPicPr preferRelativeResize="0"/>
          <p:nvPr/>
        </p:nvPicPr>
        <p:blipFill>
          <a:blip r:embed="rId5">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6">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7">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8">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9">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9">
            <a:alphaModFix/>
          </a:blip>
          <a:stretch>
            <a:fillRect/>
          </a:stretch>
        </p:blipFill>
        <p:spPr>
          <a:xfrm>
            <a:off x="8664593" y="3757882"/>
            <a:ext cx="321850" cy="448425"/>
          </a:xfrm>
          <a:prstGeom prst="rect">
            <a:avLst/>
          </a:prstGeom>
          <a:noFill/>
          <a:ln>
            <a:noFill/>
          </a:ln>
        </p:spPr>
      </p:pic>
      <p:sp>
        <p:nvSpPr>
          <p:cNvPr id="2" name="Rectangle 1">
            <a:extLst>
              <a:ext uri="{FF2B5EF4-FFF2-40B4-BE49-F238E27FC236}">
                <a16:creationId xmlns:a16="http://schemas.microsoft.com/office/drawing/2014/main" id="{DC8C1F90-518C-B918-8FD2-F23804D334A4}"/>
              </a:ext>
            </a:extLst>
          </p:cNvPr>
          <p:cNvSpPr/>
          <p:nvPr/>
        </p:nvSpPr>
        <p:spPr>
          <a:xfrm>
            <a:off x="76875" y="3994199"/>
            <a:ext cx="4572000" cy="767053"/>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r>
              <a:rPr lang="en-US" sz="1800" dirty="0">
                <a:solidFill>
                  <a:schemeClr val="bg1"/>
                </a:solidFill>
              </a:rPr>
              <a:t>Presented by : Amirfazel Koozegar </a:t>
            </a:r>
            <a:r>
              <a:rPr lang="en-US" sz="1800" dirty="0" err="1">
                <a:solidFill>
                  <a:schemeClr val="bg1"/>
                </a:solidFill>
              </a:rPr>
              <a:t>Kaleji</a:t>
            </a:r>
            <a:endParaRPr lang="en-US" sz="1800" dirty="0">
              <a:solidFill>
                <a:schemeClr val="bg1"/>
              </a:solidFill>
            </a:endParaRPr>
          </a:p>
          <a:p>
            <a:r>
              <a:rPr lang="en-US" sz="1800" dirty="0">
                <a:solidFill>
                  <a:schemeClr val="bg1"/>
                </a:solidFill>
              </a:rPr>
              <a:t>Student number : 9931099</a:t>
            </a:r>
          </a:p>
        </p:txBody>
      </p:sp>
      <p:pic>
        <p:nvPicPr>
          <p:cNvPr id="3" name="Recorded Sound">
            <a:hlinkClick r:id="" action="ppaction://media"/>
            <a:extLst>
              <a:ext uri="{FF2B5EF4-FFF2-40B4-BE49-F238E27FC236}">
                <a16:creationId xmlns:a16="http://schemas.microsoft.com/office/drawing/2014/main" id="{0BD5B48C-2516-366D-BC88-D04A005252A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482567" y="4586381"/>
            <a:ext cx="487363" cy="487363"/>
          </a:xfrm>
          <a:prstGeom prst="rect">
            <a:avLst/>
          </a:prstGeom>
        </p:spPr>
      </p:pic>
    </p:spTree>
  </p:cSld>
  <p:clrMapOvr>
    <a:masterClrMapping/>
  </p:clrMapOvr>
  <p:transition advTm="816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49" y="205975"/>
            <a:ext cx="7057379" cy="857400"/>
          </a:xfrm>
          <a:prstGeom prst="rect">
            <a:avLst/>
          </a:prstGeom>
        </p:spPr>
        <p:txBody>
          <a:bodyPr spcFirstLastPara="1" wrap="square" lIns="0" tIns="0" rIns="0" bIns="0" anchor="b" anchorCtr="0">
            <a:noAutofit/>
          </a:bodyPr>
          <a:lstStyle/>
          <a:p>
            <a:pPr algn="l"/>
            <a:r>
              <a:rPr lang="en-US" b="1" i="0" dirty="0">
                <a:solidFill>
                  <a:schemeClr val="bg1"/>
                </a:solidFill>
                <a:effectLst/>
                <a:latin typeface="Cambria" panose="02040503050406030204" pitchFamily="18" charset="0"/>
                <a:ea typeface="Cambria" panose="02040503050406030204" pitchFamily="18" charset="0"/>
              </a:rPr>
              <a:t>Types of data mining techniques</a:t>
            </a: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b="1" i="0" dirty="0">
                <a:solidFill>
                  <a:schemeClr val="bg1"/>
                </a:solidFill>
                <a:effectLst/>
                <a:latin typeface="Arial" panose="020B0604020202020204" pitchFamily="34" charset="0"/>
              </a:rPr>
              <a:t>Association rule mining</a:t>
            </a:r>
          </a:p>
          <a:p>
            <a:pPr marL="457200" lvl="0" indent="-381000" algn="l" rtl="0">
              <a:spcBef>
                <a:spcPts val="600"/>
              </a:spcBef>
              <a:spcAft>
                <a:spcPts val="0"/>
              </a:spcAft>
              <a:buSzPts val="2400"/>
              <a:buChar char="⬡"/>
            </a:pPr>
            <a:r>
              <a:rPr lang="en-US" b="1" i="0" dirty="0">
                <a:solidFill>
                  <a:schemeClr val="bg1"/>
                </a:solidFill>
                <a:effectLst/>
                <a:latin typeface="Arial" panose="020B0604020202020204" pitchFamily="34" charset="0"/>
              </a:rPr>
              <a:t>Classification</a:t>
            </a:r>
          </a:p>
          <a:p>
            <a:pPr marL="457200" lvl="0" indent="-381000" algn="l" rtl="0">
              <a:spcBef>
                <a:spcPts val="600"/>
              </a:spcBef>
              <a:spcAft>
                <a:spcPts val="0"/>
              </a:spcAft>
              <a:buSzPts val="2400"/>
              <a:buChar char="⬡"/>
            </a:pPr>
            <a:r>
              <a:rPr lang="en-US" b="1" i="0" dirty="0">
                <a:solidFill>
                  <a:schemeClr val="bg1"/>
                </a:solidFill>
                <a:effectLst/>
                <a:latin typeface="Arial" panose="020B0604020202020204" pitchFamily="34" charset="0"/>
              </a:rPr>
              <a:t>Clustering</a:t>
            </a:r>
            <a:endParaRPr lang="en-US" b="1" dirty="0">
              <a:solidFill>
                <a:schemeClr val="bg1"/>
              </a:solidFill>
              <a:latin typeface="Arial" panose="020B0604020202020204" pitchFamily="34" charset="0"/>
            </a:endParaRPr>
          </a:p>
          <a:p>
            <a:pPr marL="457200" lvl="0" indent="-381000" algn="l" rtl="0">
              <a:spcBef>
                <a:spcPts val="600"/>
              </a:spcBef>
              <a:spcAft>
                <a:spcPts val="0"/>
              </a:spcAft>
              <a:buSzPts val="2400"/>
              <a:buChar char="⬡"/>
            </a:pPr>
            <a:r>
              <a:rPr lang="en-US" b="1" i="0" dirty="0">
                <a:solidFill>
                  <a:schemeClr val="bg1"/>
                </a:solidFill>
                <a:effectLst/>
                <a:latin typeface="Arial" panose="020B0604020202020204" pitchFamily="34" charset="0"/>
              </a:rPr>
              <a:t>Regression</a:t>
            </a:r>
          </a:p>
          <a:p>
            <a:pPr marL="457200" lvl="0" indent="-381000" algn="l" rtl="0">
              <a:spcBef>
                <a:spcPts val="600"/>
              </a:spcBef>
              <a:spcAft>
                <a:spcPts val="0"/>
              </a:spcAft>
              <a:buSzPts val="2400"/>
              <a:buChar char="⬡"/>
            </a:pPr>
            <a:r>
              <a:rPr lang="en-US" b="1" i="0" dirty="0">
                <a:solidFill>
                  <a:schemeClr val="bg1"/>
                </a:solidFill>
                <a:effectLst/>
                <a:latin typeface="Arial" panose="020B0604020202020204" pitchFamily="34" charset="0"/>
              </a:rPr>
              <a:t>Sequence and path analysis</a:t>
            </a:r>
            <a:endParaRPr lang="en-US" b="1" dirty="0">
              <a:solidFill>
                <a:schemeClr val="bg1"/>
              </a:solidFill>
              <a:latin typeface="Arial" panose="020B0604020202020204" pitchFamily="34" charset="0"/>
            </a:endParaRPr>
          </a:p>
          <a:p>
            <a:pPr marL="457200" lvl="0" indent="-381000" algn="l" rtl="0">
              <a:spcBef>
                <a:spcPts val="600"/>
              </a:spcBef>
              <a:spcAft>
                <a:spcPts val="0"/>
              </a:spcAft>
              <a:buSzPts val="2400"/>
              <a:buChar char="⬡"/>
            </a:pPr>
            <a:r>
              <a:rPr lang="en-US" b="1" i="0" dirty="0">
                <a:solidFill>
                  <a:schemeClr val="bg1"/>
                </a:solidFill>
                <a:effectLst/>
                <a:latin typeface="Arial" panose="020B0604020202020204" pitchFamily="34" charset="0"/>
              </a:rPr>
              <a:t>Neural networks</a:t>
            </a:r>
            <a:endParaRPr dirty="0">
              <a:solidFill>
                <a:schemeClr val="bg1"/>
              </a:solidFill>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Recorded Sound">
            <a:hlinkClick r:id="" action="ppaction://media"/>
            <a:extLst>
              <a:ext uri="{FF2B5EF4-FFF2-40B4-BE49-F238E27FC236}">
                <a16:creationId xmlns:a16="http://schemas.microsoft.com/office/drawing/2014/main" id="{2596598B-A4CC-8665-24B0-7788405553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67571" y="4506169"/>
            <a:ext cx="487363" cy="487363"/>
          </a:xfrm>
          <a:prstGeom prst="rect">
            <a:avLst/>
          </a:prstGeom>
        </p:spPr>
      </p:pic>
    </p:spTree>
  </p:cSld>
  <p:clrMapOvr>
    <a:masterClrMapping/>
  </p:clrMapOvr>
  <p:transition advTm="2492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5">
            <a:alphaModFix/>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518828" y="444170"/>
            <a:ext cx="3332700" cy="273691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dirty="0"/>
              <a:t>Benefits of Data Mining</a:t>
            </a:r>
            <a:endParaRPr sz="6000" dirty="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14" name="Google Shape;114;p19"/>
          <p:cNvPicPr preferRelativeResize="0"/>
          <p:nvPr/>
        </p:nvPicPr>
        <p:blipFill>
          <a:blip r:embed="rId6">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7">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8">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8">
            <a:alphaModFix/>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9">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10">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11">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2">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3">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4">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Recorded Sound">
            <a:hlinkClick r:id="" action="ppaction://media"/>
            <a:extLst>
              <a:ext uri="{FF2B5EF4-FFF2-40B4-BE49-F238E27FC236}">
                <a16:creationId xmlns:a16="http://schemas.microsoft.com/office/drawing/2014/main" id="{2114086F-6050-A6AA-C8DE-9A32B0E19CA8}"/>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193940" y="4559487"/>
            <a:ext cx="487363" cy="487363"/>
          </a:xfrm>
          <a:prstGeom prst="rect">
            <a:avLst/>
          </a:prstGeom>
        </p:spPr>
      </p:pic>
    </p:spTree>
  </p:cSld>
  <p:clrMapOvr>
    <a:masterClrMapping/>
  </p:clrMapOvr>
  <p:transition advTm="939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114716" y="1093372"/>
            <a:ext cx="2998278" cy="3656479"/>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i="0" dirty="0">
                <a:solidFill>
                  <a:schemeClr val="bg1"/>
                </a:solidFill>
                <a:effectLst/>
                <a:latin typeface="Arial" panose="020B0604020202020204" pitchFamily="34" charset="0"/>
              </a:rPr>
              <a:t>More effective marketing and sales</a:t>
            </a:r>
          </a:p>
          <a:p>
            <a:pPr marL="0" lvl="0" indent="0" algn="l" rtl="0">
              <a:spcBef>
                <a:spcPts val="600"/>
              </a:spcBef>
              <a:spcAft>
                <a:spcPts val="0"/>
              </a:spcAft>
              <a:buNone/>
            </a:pPr>
            <a:endParaRPr lang="en-US" b="1" i="0" dirty="0">
              <a:solidFill>
                <a:schemeClr val="bg1"/>
              </a:solidFill>
              <a:effectLst/>
              <a:latin typeface="Arial" panose="020B0604020202020204" pitchFamily="34" charset="0"/>
            </a:endParaRPr>
          </a:p>
          <a:p>
            <a:pPr marL="0" lvl="0" indent="0" algn="l" rtl="0">
              <a:spcBef>
                <a:spcPts val="600"/>
              </a:spcBef>
              <a:spcAft>
                <a:spcPts val="0"/>
              </a:spcAft>
              <a:buNone/>
            </a:pPr>
            <a:r>
              <a:rPr lang="en-US" sz="1800" b="0" i="0" dirty="0">
                <a:solidFill>
                  <a:schemeClr val="bg1"/>
                </a:solidFill>
                <a:effectLst/>
                <a:latin typeface="Cambria" panose="02040503050406030204" pitchFamily="18" charset="0"/>
                <a:ea typeface="Cambria" panose="02040503050406030204" pitchFamily="18" charset="0"/>
              </a:rPr>
              <a:t>Data mining helps marketers better understand customer behavior and preferences, which enables them to create targeted marketing and advertising campaigns</a:t>
            </a:r>
            <a:endParaRPr sz="1800" dirty="0">
              <a:solidFill>
                <a:schemeClr val="bg1"/>
              </a:solidFill>
              <a:latin typeface="Cambria" panose="02040503050406030204" pitchFamily="18" charset="0"/>
              <a:ea typeface="Cambria" panose="02040503050406030204" pitchFamily="18" charset="0"/>
            </a:endParaRPr>
          </a:p>
        </p:txBody>
      </p:sp>
      <p:sp>
        <p:nvSpPr>
          <p:cNvPr id="135" name="Google Shape;135;p20"/>
          <p:cNvSpPr txBox="1">
            <a:spLocks noGrp="1"/>
          </p:cNvSpPr>
          <p:nvPr>
            <p:ph type="body" idx="2"/>
          </p:nvPr>
        </p:nvSpPr>
        <p:spPr>
          <a:xfrm>
            <a:off x="3841349" y="1093372"/>
            <a:ext cx="2841000" cy="35849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i="0" dirty="0">
                <a:solidFill>
                  <a:schemeClr val="bg1"/>
                </a:solidFill>
                <a:effectLst/>
                <a:latin typeface="Cambria" panose="02040503050406030204" pitchFamily="18" charset="0"/>
                <a:ea typeface="Cambria" panose="02040503050406030204" pitchFamily="18" charset="0"/>
              </a:rPr>
              <a:t>Better customer service</a:t>
            </a:r>
          </a:p>
          <a:p>
            <a:pPr marL="0" lvl="0" indent="0" algn="l" rtl="0">
              <a:spcBef>
                <a:spcPts val="600"/>
              </a:spcBef>
              <a:spcAft>
                <a:spcPts val="0"/>
              </a:spcAft>
              <a:buNone/>
            </a:pPr>
            <a:r>
              <a:rPr lang="en-US" sz="1800" b="0" i="0" dirty="0">
                <a:solidFill>
                  <a:schemeClr val="bg1"/>
                </a:solidFill>
                <a:effectLst/>
                <a:latin typeface="Arial" panose="020B0604020202020204" pitchFamily="34" charset="0"/>
              </a:rPr>
              <a:t>Thanks to data mining, companies can identify potential customer service issues more promptly and give contact center agents up-to-date information to use in calls and online chats with customers.</a:t>
            </a:r>
            <a:endParaRPr sz="1800" dirty="0">
              <a:solidFill>
                <a:schemeClr val="bg1"/>
              </a:solidFill>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 name="Recorded Sound">
            <a:hlinkClick r:id="" action="ppaction://media"/>
            <a:extLst>
              <a:ext uri="{FF2B5EF4-FFF2-40B4-BE49-F238E27FC236}">
                <a16:creationId xmlns:a16="http://schemas.microsoft.com/office/drawing/2014/main" id="{4370A6C2-EB6B-1D8F-C9E0-42A5E8D38E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9936" y="4593104"/>
            <a:ext cx="487363" cy="487363"/>
          </a:xfrm>
          <a:prstGeom prst="rect">
            <a:avLst/>
          </a:prstGeom>
        </p:spPr>
      </p:pic>
    </p:spTree>
  </p:cSld>
  <p:clrMapOvr>
    <a:masterClrMapping/>
  </p:clrMapOvr>
  <p:transition advTm="8819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43436" y="56030"/>
            <a:ext cx="3655358" cy="228375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7200" dirty="0"/>
              <a:t>New</a:t>
            </a:r>
            <a:br>
              <a:rPr lang="en-US" sz="7200" dirty="0"/>
            </a:br>
            <a:r>
              <a:rPr lang="en-US" sz="7200" dirty="0"/>
              <a:t>Words</a:t>
            </a:r>
            <a:endParaRPr sz="7200" dirty="0"/>
          </a:p>
        </p:txBody>
      </p:sp>
      <p:sp>
        <p:nvSpPr>
          <p:cNvPr id="159" name="Google Shape;15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934571" y="492952"/>
            <a:ext cx="3341594" cy="4157595"/>
          </a:xfrm>
          <a:prstGeom prst="rect">
            <a:avLst/>
          </a:prstGeom>
        </p:spPr>
        <p:txBody>
          <a:bodyPr spcFirstLastPara="1" wrap="square" lIns="0" tIns="0" rIns="0" bIns="0" anchor="b" anchorCtr="0">
            <a:noAutofit/>
          </a:bodyPr>
          <a:lstStyle/>
          <a:p>
            <a:pPr lvl="0" algn="l" rtl="0">
              <a:spcBef>
                <a:spcPts val="0"/>
              </a:spcBef>
              <a:spcAft>
                <a:spcPts val="0"/>
              </a:spcAft>
            </a:pPr>
            <a:r>
              <a:rPr lang="en-US" sz="2800" dirty="0">
                <a:latin typeface="Cambria" panose="02040503050406030204" pitchFamily="18" charset="0"/>
                <a:ea typeface="Cambria" panose="02040503050406030204" pitchFamily="18" charset="0"/>
              </a:rPr>
              <a:t>Data mining</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analytics</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disciplines</a:t>
            </a:r>
            <a:br>
              <a:rPr lang="en-US" sz="2800" dirty="0">
                <a:latin typeface="Cambria" panose="02040503050406030204" pitchFamily="18" charset="0"/>
                <a:ea typeface="Cambria" panose="02040503050406030204" pitchFamily="18" charset="0"/>
              </a:rPr>
            </a:br>
            <a:r>
              <a:rPr lang="en-US" sz="2800" dirty="0" err="1">
                <a:latin typeface="Cambria" panose="02040503050406030204" pitchFamily="18" charset="0"/>
                <a:ea typeface="Cambria" panose="02040503050406030204" pitchFamily="18" charset="0"/>
              </a:rPr>
              <a:t>grangular</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data-savvy</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cleansing</a:t>
            </a:r>
            <a:br>
              <a:rPr lang="en-US" sz="2800" dirty="0">
                <a:latin typeface="Cambria" panose="02040503050406030204" pitchFamily="18" charset="0"/>
                <a:ea typeface="Cambria" panose="02040503050406030204" pitchFamily="18" charset="0"/>
              </a:rPr>
            </a:br>
            <a:r>
              <a:rPr lang="en-US" sz="2800" dirty="0" err="1">
                <a:latin typeface="Cambria" panose="02040503050406030204" pitchFamily="18" charset="0"/>
                <a:ea typeface="Cambria" panose="02040503050406030204" pitchFamily="18" charset="0"/>
              </a:rPr>
              <a:t>execuitive</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clustering</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regression</a:t>
            </a:r>
            <a:endParaRPr sz="2800" dirty="0">
              <a:latin typeface="Cambria" panose="02040503050406030204" pitchFamily="18" charset="0"/>
              <a:ea typeface="Cambria" panose="02040503050406030204" pitchFamily="18" charset="0"/>
            </a:endParaRPr>
          </a:p>
        </p:txBody>
      </p:sp>
      <p:sp>
        <p:nvSpPr>
          <p:cNvPr id="165" name="Google Shape;165;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68" name="Google Shape;368;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pic>
        <p:nvPicPr>
          <p:cNvPr id="370" name="Google Shape;370;p35"/>
          <p:cNvPicPr preferRelativeResize="0"/>
          <p:nvPr/>
        </p:nvPicPr>
        <p:blipFill>
          <a:blip r:embed="rId5">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6">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7">
            <a:alphaModFix/>
          </a:blip>
          <a:stretch>
            <a:fillRect/>
          </a:stretch>
        </p:blipFill>
        <p:spPr>
          <a:xfrm>
            <a:off x="4946909" y="581600"/>
            <a:ext cx="1279700" cy="1498275"/>
          </a:xfrm>
          <a:prstGeom prst="rect">
            <a:avLst/>
          </a:prstGeom>
          <a:noFill/>
          <a:ln>
            <a:noFill/>
          </a:ln>
        </p:spPr>
      </p:pic>
      <p:pic>
        <p:nvPicPr>
          <p:cNvPr id="2" name="Recorded Sound">
            <a:hlinkClick r:id="" action="ppaction://media"/>
            <a:extLst>
              <a:ext uri="{FF2B5EF4-FFF2-40B4-BE49-F238E27FC236}">
                <a16:creationId xmlns:a16="http://schemas.microsoft.com/office/drawing/2014/main" id="{9103A6F5-9D6A-8E41-8A1A-1774C7DBA8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9595" y="4570800"/>
            <a:ext cx="487363" cy="487363"/>
          </a:xfrm>
          <a:prstGeom prst="rect">
            <a:avLst/>
          </a:prstGeom>
        </p:spPr>
      </p:pic>
    </p:spTree>
  </p:cSld>
  <p:clrMapOvr>
    <a:masterClrMapping/>
  </p:clrMapOvr>
  <p:transition advTm="97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Source</a:t>
            </a:r>
            <a:endParaRPr dirty="0"/>
          </a:p>
        </p:txBody>
      </p:sp>
      <p:sp>
        <p:nvSpPr>
          <p:cNvPr id="378" name="Google Shape;378;p36"/>
          <p:cNvSpPr txBox="1">
            <a:spLocks noGrp="1"/>
          </p:cNvSpPr>
          <p:nvPr>
            <p:ph type="body" idx="1"/>
          </p:nvPr>
        </p:nvSpPr>
        <p:spPr>
          <a:xfrm>
            <a:off x="580550" y="2209950"/>
            <a:ext cx="6014400" cy="1531844"/>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2400" dirty="0"/>
          </a:p>
          <a:p>
            <a:pPr marL="457200" lvl="0" indent="-381000" algn="l" rtl="0">
              <a:lnSpc>
                <a:spcPct val="115000"/>
              </a:lnSpc>
              <a:spcBef>
                <a:spcPts val="600"/>
              </a:spcBef>
              <a:spcAft>
                <a:spcPts val="0"/>
              </a:spcAft>
              <a:buSzPts val="2400"/>
              <a:buChar char="⬡"/>
            </a:pPr>
            <a:r>
              <a:rPr lang="en" sz="2400" dirty="0"/>
              <a:t>Gathered all the info from this </a:t>
            </a:r>
            <a:r>
              <a:rPr lang="en" sz="2400" dirty="0">
                <a:hlinkClick r:id="rId3"/>
              </a:rPr>
              <a:t>site</a:t>
            </a:r>
            <a:r>
              <a:rPr lang="en" sz="2400" dirty="0"/>
              <a:t>.</a:t>
            </a:r>
            <a:endParaRPr sz="2400" dirty="0"/>
          </a:p>
        </p:txBody>
      </p:sp>
      <p:sp>
        <p:nvSpPr>
          <p:cNvPr id="379" name="Google Shape;379;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algn="l"/>
            <a:r>
              <a:rPr lang="en-US" b="1" i="0" dirty="0">
                <a:solidFill>
                  <a:srgbClr val="323232"/>
                </a:solidFill>
                <a:effectLst/>
                <a:latin typeface="Arial" panose="020B0604020202020204" pitchFamily="34" charset="0"/>
              </a:rPr>
              <a:t>What is data mining?</a:t>
            </a:r>
          </a:p>
        </p:txBody>
      </p:sp>
      <p:sp>
        <p:nvSpPr>
          <p:cNvPr id="72" name="Google Shape;72;p14"/>
          <p:cNvSpPr txBox="1">
            <a:spLocks noGrp="1"/>
          </p:cNvSpPr>
          <p:nvPr>
            <p:ph type="body" idx="2"/>
          </p:nvPr>
        </p:nvSpPr>
        <p:spPr>
          <a:xfrm>
            <a:off x="3753950" y="1217365"/>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200" b="1" i="0" dirty="0">
                <a:solidFill>
                  <a:schemeClr val="bg1"/>
                </a:solidFill>
                <a:effectLst/>
                <a:latin typeface="Cambria" panose="02040503050406030204" pitchFamily="18" charset="0"/>
                <a:ea typeface="Cambria" panose="02040503050406030204" pitchFamily="18" charset="0"/>
              </a:rPr>
              <a:t>Data mining is a key part of data analytics overall and one of the core disciplines in data science, which uses advanced analytics techniques to find useful information in data sets. At a more granular level, data mining is a step in the knowledge discovery in databases (KDD) process, a data science methodology for gathering, processing and analyzing data. </a:t>
            </a:r>
            <a:endParaRPr sz="1400" b="1" dirty="0">
              <a:solidFill>
                <a:schemeClr val="bg1"/>
              </a:solidFill>
              <a:latin typeface="Cambria" panose="02040503050406030204" pitchFamily="18" charset="0"/>
              <a:ea typeface="Cambria" panose="02040503050406030204" pitchFamily="18" charset="0"/>
            </a:endParaRPr>
          </a:p>
        </p:txBody>
      </p:sp>
      <p:sp>
        <p:nvSpPr>
          <p:cNvPr id="73" name="Google Shape;73;p14"/>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200" b="1" i="0" dirty="0">
                <a:solidFill>
                  <a:schemeClr val="bg1"/>
                </a:solidFill>
                <a:effectLst/>
                <a:latin typeface="Cambria" panose="02040503050406030204" pitchFamily="18" charset="0"/>
                <a:ea typeface="Cambria" panose="02040503050406030204" pitchFamily="18" charset="0"/>
              </a:rPr>
              <a:t>Data mining is the process of sorting through large data sets to identify patterns and relationships that can help solve business problems through data analysis. Data mining techniques and tools enable enterprises to predict future ends and make more-informed business decisions.</a:t>
            </a:r>
            <a:endParaRPr sz="2400" b="1" dirty="0">
              <a:solidFill>
                <a:schemeClr val="bg1"/>
              </a:solidFill>
              <a:latin typeface="Cambria" panose="02040503050406030204" pitchFamily="18" charset="0"/>
              <a:ea typeface="Cambria" panose="02040503050406030204" pitchFamily="18" charset="0"/>
            </a:endParaRPr>
          </a:p>
        </p:txBody>
      </p:sp>
      <p:sp>
        <p:nvSpPr>
          <p:cNvPr id="74" name="Google Shape;74;p14"/>
          <p:cNvSpPr txBox="1">
            <a:spLocks noGrp="1"/>
          </p:cNvSpPr>
          <p:nvPr>
            <p:ph type="body" idx="2"/>
          </p:nvPr>
        </p:nvSpPr>
        <p:spPr>
          <a:xfrm>
            <a:off x="414350" y="4348451"/>
            <a:ext cx="6014400" cy="401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000" b="1" i="0" dirty="0">
                <a:solidFill>
                  <a:srgbClr val="00FFFF"/>
                </a:solidFill>
                <a:effectLst/>
                <a:latin typeface="Cambria" panose="02040503050406030204" pitchFamily="18" charset="0"/>
                <a:ea typeface="Cambria" panose="02040503050406030204" pitchFamily="18" charset="0"/>
              </a:rPr>
              <a:t>Data mining and KDD are sometimes referred to interchangeably, but they're more commonly seen as distinct things</a:t>
            </a:r>
            <a:r>
              <a:rPr lang="en" sz="1000" b="1" dirty="0">
                <a:solidFill>
                  <a:srgbClr val="00FFFF"/>
                </a:solidFill>
                <a:latin typeface="Cambria" panose="02040503050406030204" pitchFamily="18" charset="0"/>
                <a:ea typeface="Cambria" panose="02040503050406030204" pitchFamily="18" charset="0"/>
              </a:rPr>
              <a:t>.</a:t>
            </a:r>
            <a:endParaRPr sz="1000" b="1" dirty="0">
              <a:solidFill>
                <a:srgbClr val="00FFFF"/>
              </a:solidFill>
              <a:latin typeface="Cambria" panose="02040503050406030204" pitchFamily="18" charset="0"/>
              <a:ea typeface="Cambria" panose="02040503050406030204" pitchFamily="18" charset="0"/>
            </a:endParaRPr>
          </a:p>
          <a:p>
            <a:pPr marL="0" lvl="0" indent="0" algn="l" rtl="0">
              <a:spcBef>
                <a:spcPts val="0"/>
              </a:spcBef>
              <a:spcAft>
                <a:spcPts val="0"/>
              </a:spcAft>
              <a:buClr>
                <a:schemeClr val="dk1"/>
              </a:buClr>
              <a:buSzPts val="1100"/>
              <a:buFont typeface="Arial"/>
              <a:buNone/>
            </a:pP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Recorded Sound">
            <a:hlinkClick r:id="" action="ppaction://media"/>
            <a:extLst>
              <a:ext uri="{FF2B5EF4-FFF2-40B4-BE49-F238E27FC236}">
                <a16:creationId xmlns:a16="http://schemas.microsoft.com/office/drawing/2014/main" id="{DCFBED95-8AA6-319E-0952-F6DA5EA44C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2287" y="4549151"/>
            <a:ext cx="487363" cy="487363"/>
          </a:xfrm>
          <a:prstGeom prst="rect">
            <a:avLst/>
          </a:prstGeom>
        </p:spPr>
      </p:pic>
    </p:spTree>
  </p:cSld>
  <p:clrMapOvr>
    <a:masterClrMapping/>
  </p:clrMapOvr>
  <p:transition advTm="5562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226828" y="340242"/>
            <a:ext cx="4076372" cy="175988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dirty="0"/>
              <a:t>I</a:t>
            </a:r>
            <a:r>
              <a:rPr lang="en" sz="4000" dirty="0"/>
              <a:t>mportance of Data Mining</a:t>
            </a:r>
            <a:endParaRPr sz="4000" dirty="0"/>
          </a:p>
        </p:txBody>
      </p:sp>
      <p:sp>
        <p:nvSpPr>
          <p:cNvPr id="81" name="Google Shape;81;p15"/>
          <p:cNvSpPr txBox="1">
            <a:spLocks noGrp="1"/>
          </p:cNvSpPr>
          <p:nvPr>
            <p:ph type="subTitle" idx="4294967295"/>
          </p:nvPr>
        </p:nvSpPr>
        <p:spPr>
          <a:xfrm>
            <a:off x="226828" y="2190308"/>
            <a:ext cx="3338623" cy="283534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400" b="1" i="0" dirty="0">
                <a:solidFill>
                  <a:schemeClr val="bg1"/>
                </a:solidFill>
                <a:effectLst/>
                <a:latin typeface="Cambria" panose="02040503050406030204" pitchFamily="18" charset="0"/>
                <a:ea typeface="Cambria" panose="02040503050406030204" pitchFamily="18" charset="0"/>
              </a:rPr>
              <a:t>Data mining is a crucial component of successful analytics initiatives in organizations. The information it generates can be used in business intelligence (BI) and advanced analytics applications that involve analysis of historical data, as well as real-time analytic applications that examine streaming data as it's created or collected.</a:t>
            </a:r>
            <a:endParaRPr sz="1800" b="1" dirty="0">
              <a:solidFill>
                <a:schemeClr val="bg1"/>
              </a:solidFill>
              <a:latin typeface="Cambria" panose="02040503050406030204" pitchFamily="18" charset="0"/>
              <a:ea typeface="Cambria" panose="02040503050406030204" pitchFamily="18" charset="0"/>
            </a:endParaRPr>
          </a:p>
        </p:txBody>
      </p:sp>
      <p:pic>
        <p:nvPicPr>
          <p:cNvPr id="82" name="Google Shape;82;p15"/>
          <p:cNvPicPr preferRelativeResize="0"/>
          <p:nvPr/>
        </p:nvPicPr>
        <p:blipFill rotWithShape="1">
          <a:blip r:embed="rId5"/>
          <a:srcRect l="16226" r="16226"/>
          <a:stretch/>
        </p:blipFill>
        <p:spPr>
          <a:xfrm>
            <a:off x="4917189" y="1040850"/>
            <a:ext cx="3676800" cy="3061800"/>
          </a:xfrm>
          <a:prstGeom prst="hexagon">
            <a:avLst>
              <a:gd name="adj" fmla="val 24537"/>
              <a:gd name="vf" fmla="val 115470"/>
            </a:avLst>
          </a:prstGeom>
          <a:noFill/>
          <a:ln>
            <a:noFill/>
          </a:ln>
          <a:effectLst>
            <a:outerShdw blurRad="257175" dist="57150" dir="5400000" algn="bl" rotWithShape="0">
              <a:schemeClr val="dk1">
                <a:alpha val="50000"/>
              </a:schemeClr>
            </a:outerShdw>
          </a:effectLst>
        </p:spPr>
      </p:pic>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Recorded Sound">
            <a:hlinkClick r:id="" action="ppaction://media"/>
            <a:extLst>
              <a:ext uri="{FF2B5EF4-FFF2-40B4-BE49-F238E27FC236}">
                <a16:creationId xmlns:a16="http://schemas.microsoft.com/office/drawing/2014/main" id="{B1251FA6-4A62-254D-445F-3D1E9AED05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06626" y="4459288"/>
            <a:ext cx="487363" cy="487363"/>
          </a:xfrm>
          <a:prstGeom prst="rect">
            <a:avLst/>
          </a:prstGeom>
        </p:spPr>
      </p:pic>
    </p:spTree>
  </p:cSld>
  <p:clrMapOvr>
    <a:masterClrMapping/>
  </p:clrMapOvr>
  <p:transition advTm="4117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4087DE-AF31-8F35-E6CA-66A303EBAB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Rectangle 2">
            <a:extLst>
              <a:ext uri="{FF2B5EF4-FFF2-40B4-BE49-F238E27FC236}">
                <a16:creationId xmlns:a16="http://schemas.microsoft.com/office/drawing/2014/main" id="{11A15174-9B2E-B0B4-85CB-CA636CAD640F}"/>
              </a:ext>
            </a:extLst>
          </p:cNvPr>
          <p:cNvSpPr/>
          <p:nvPr/>
        </p:nvSpPr>
        <p:spPr>
          <a:xfrm>
            <a:off x="208429" y="430306"/>
            <a:ext cx="5251077" cy="184897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4708831F-2BFB-220C-C44C-9C7A1098C95E}"/>
              </a:ext>
            </a:extLst>
          </p:cNvPr>
          <p:cNvSpPr/>
          <p:nvPr/>
        </p:nvSpPr>
        <p:spPr>
          <a:xfrm>
            <a:off x="275664" y="1586802"/>
            <a:ext cx="3267636" cy="34289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600" b="1" i="0" dirty="0">
                <a:solidFill>
                  <a:schemeClr val="bg1"/>
                </a:solidFill>
                <a:effectLst/>
                <a:latin typeface="Cambria" panose="02040503050406030204" pitchFamily="18" charset="0"/>
                <a:ea typeface="Cambria" panose="02040503050406030204" pitchFamily="18" charset="0"/>
              </a:rPr>
              <a:t>Data mining is typically done by </a:t>
            </a:r>
            <a:r>
              <a:rPr lang="en-US" sz="1600" b="1" i="0" u="sng" dirty="0">
                <a:solidFill>
                  <a:schemeClr val="bg1"/>
                </a:solidFill>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data scientists</a:t>
            </a:r>
            <a:r>
              <a:rPr lang="en-US" sz="1600" b="1" i="0" dirty="0">
                <a:solidFill>
                  <a:schemeClr val="bg1"/>
                </a:solidFill>
                <a:effectLst/>
                <a:latin typeface="Cambria" panose="02040503050406030204" pitchFamily="18" charset="0"/>
                <a:ea typeface="Cambria" panose="02040503050406030204" pitchFamily="18" charset="0"/>
              </a:rPr>
              <a:t> and other skilled BI and analytics professionals. But it can also be performed by data-savvy business analysts, executives and workers who function as citizen data scientists in an organization.</a:t>
            </a:r>
            <a:endParaRPr lang="en-US" sz="1600" b="1" dirty="0">
              <a:solidFill>
                <a:schemeClr val="bg1"/>
              </a:solidFill>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B26DBC22-A9B6-88F4-448B-33DB0D7462A4}"/>
              </a:ext>
            </a:extLst>
          </p:cNvPr>
          <p:cNvSpPr/>
          <p:nvPr/>
        </p:nvSpPr>
        <p:spPr>
          <a:xfrm>
            <a:off x="4997794" y="1586802"/>
            <a:ext cx="3523129" cy="342895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600" b="1" dirty="0">
                <a:solidFill>
                  <a:schemeClr val="bg1"/>
                </a:solidFill>
                <a:latin typeface="Cambria" panose="02040503050406030204" pitchFamily="18" charset="0"/>
                <a:ea typeface="Cambria" panose="02040503050406030204" pitchFamily="18" charset="0"/>
              </a:rPr>
              <a:t>Its core elements include machine learning and statistical analysis, along with data management tasks done to prepare data for analysis. The use of machine learning algorithms and artificial intelligence (AI) tools has automated more of the process and made it easier to mine massive data sets, such as customer databases, transaction records and log files from web servers, mobile apps and sensors.</a:t>
            </a:r>
          </a:p>
        </p:txBody>
      </p:sp>
      <p:sp>
        <p:nvSpPr>
          <p:cNvPr id="6" name="Rectangle 5">
            <a:extLst>
              <a:ext uri="{FF2B5EF4-FFF2-40B4-BE49-F238E27FC236}">
                <a16:creationId xmlns:a16="http://schemas.microsoft.com/office/drawing/2014/main" id="{FA7F0338-CF19-B32C-4F10-8F1CDFDCE4A6}"/>
              </a:ext>
            </a:extLst>
          </p:cNvPr>
          <p:cNvSpPr/>
          <p:nvPr/>
        </p:nvSpPr>
        <p:spPr>
          <a:xfrm>
            <a:off x="210641" y="127747"/>
            <a:ext cx="6548718" cy="1297641"/>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l"/>
            <a:r>
              <a:rPr lang="en-US" sz="5400" b="1" i="0" dirty="0">
                <a:solidFill>
                  <a:schemeClr val="bg1"/>
                </a:solidFill>
                <a:effectLst/>
                <a:latin typeface="Cambria" panose="02040503050406030204" pitchFamily="18" charset="0"/>
                <a:ea typeface="Cambria" panose="02040503050406030204" pitchFamily="18" charset="0"/>
              </a:rPr>
              <a:t>How does it work?</a:t>
            </a:r>
          </a:p>
        </p:txBody>
      </p:sp>
      <p:pic>
        <p:nvPicPr>
          <p:cNvPr id="7" name="Recorded Sound">
            <a:hlinkClick r:id="" action="ppaction://media"/>
            <a:extLst>
              <a:ext uri="{FF2B5EF4-FFF2-40B4-BE49-F238E27FC236}">
                <a16:creationId xmlns:a16="http://schemas.microsoft.com/office/drawing/2014/main" id="{AAC2E3F1-4C2D-6F93-E896-30BEC78C90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1921" y="4360253"/>
            <a:ext cx="487363" cy="487363"/>
          </a:xfrm>
          <a:prstGeom prst="rect">
            <a:avLst/>
          </a:prstGeom>
        </p:spPr>
      </p:pic>
    </p:spTree>
    <p:extLst>
      <p:ext uri="{BB962C8B-B14F-4D97-AF65-F5344CB8AC3E}">
        <p14:creationId xmlns:p14="http://schemas.microsoft.com/office/powerpoint/2010/main" val="2023857488"/>
      </p:ext>
    </p:extLst>
  </p:cSld>
  <p:clrMapOvr>
    <a:masterClrMapping/>
  </p:clrMapOvr>
  <p:transition advTm="6291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91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66FA69-8766-9351-3534-FC2E257F95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Rectangle 2">
            <a:extLst>
              <a:ext uri="{FF2B5EF4-FFF2-40B4-BE49-F238E27FC236}">
                <a16:creationId xmlns:a16="http://schemas.microsoft.com/office/drawing/2014/main" id="{D709D791-38BA-0077-DE9A-7362B76B933D}"/>
              </a:ext>
            </a:extLst>
          </p:cNvPr>
          <p:cNvSpPr/>
          <p:nvPr/>
        </p:nvSpPr>
        <p:spPr>
          <a:xfrm>
            <a:off x="208429" y="1660712"/>
            <a:ext cx="6541994" cy="18220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3200" b="1" i="0" dirty="0">
                <a:solidFill>
                  <a:srgbClr val="002060"/>
                </a:solidFill>
                <a:effectLst/>
                <a:latin typeface="Cambria" panose="02040503050406030204" pitchFamily="18" charset="0"/>
                <a:ea typeface="Cambria" panose="02040503050406030204" pitchFamily="18" charset="0"/>
              </a:rPr>
              <a:t>The data mining process can be broken down into these four primary stages:</a:t>
            </a:r>
            <a:endParaRPr lang="en-US" sz="3200" b="1" dirty="0">
              <a:solidFill>
                <a:srgbClr val="002060"/>
              </a:solidFill>
              <a:latin typeface="Cambria" panose="02040503050406030204" pitchFamily="18" charset="0"/>
              <a:ea typeface="Cambria" panose="02040503050406030204" pitchFamily="18" charset="0"/>
            </a:endParaRPr>
          </a:p>
        </p:txBody>
      </p:sp>
      <p:pic>
        <p:nvPicPr>
          <p:cNvPr id="4" name="Recorded Sound">
            <a:hlinkClick r:id="" action="ppaction://media"/>
            <a:extLst>
              <a:ext uri="{FF2B5EF4-FFF2-40B4-BE49-F238E27FC236}">
                <a16:creationId xmlns:a16="http://schemas.microsoft.com/office/drawing/2014/main" id="{A003A941-8048-2B31-0A1E-C37E9A265C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92701" y="4459288"/>
            <a:ext cx="487363" cy="487363"/>
          </a:xfrm>
          <a:prstGeom prst="rect">
            <a:avLst/>
          </a:prstGeom>
        </p:spPr>
      </p:pic>
    </p:spTree>
    <p:extLst>
      <p:ext uri="{BB962C8B-B14F-4D97-AF65-F5344CB8AC3E}">
        <p14:creationId xmlns:p14="http://schemas.microsoft.com/office/powerpoint/2010/main" val="2642597135"/>
      </p:ext>
    </p:extLst>
  </p:cSld>
  <p:clrMapOvr>
    <a:masterClrMapping/>
  </p:clrMapOvr>
  <p:transition advTm="1424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08100" y="328291"/>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US" b="1" i="0" dirty="0">
                <a:solidFill>
                  <a:schemeClr val="bg1"/>
                </a:solidFill>
                <a:effectLst/>
                <a:latin typeface="Cambria" panose="02040503050406030204" pitchFamily="18" charset="0"/>
                <a:ea typeface="Cambria" panose="02040503050406030204" pitchFamily="18" charset="0"/>
              </a:rPr>
              <a:t>Data gathering</a:t>
            </a:r>
            <a:endParaRPr lang="en-US" dirty="0">
              <a:solidFill>
                <a:schemeClr val="bg1"/>
              </a:solidFill>
              <a:latin typeface="Cambria" panose="02040503050406030204" pitchFamily="18" charset="0"/>
              <a:ea typeface="Cambria" panose="02040503050406030204" pitchFamily="18" charset="0"/>
            </a:endParaRPr>
          </a:p>
        </p:txBody>
      </p:sp>
      <p:sp>
        <p:nvSpPr>
          <p:cNvPr id="95" name="Google Shape;95;p17"/>
          <p:cNvSpPr txBox="1">
            <a:spLocks noGrp="1"/>
          </p:cNvSpPr>
          <p:nvPr>
            <p:ph type="subTitle" idx="1"/>
          </p:nvPr>
        </p:nvSpPr>
        <p:spPr>
          <a:xfrm>
            <a:off x="264599" y="1588944"/>
            <a:ext cx="4263900" cy="347387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i="0" dirty="0">
                <a:solidFill>
                  <a:schemeClr val="bg1"/>
                </a:solidFill>
                <a:effectLst/>
                <a:latin typeface="Cambria" panose="02040503050406030204" pitchFamily="18" charset="0"/>
                <a:ea typeface="Cambria" panose="02040503050406030204" pitchFamily="18" charset="0"/>
              </a:rPr>
              <a:t>Relevant data for an analytics application is identified and assembled. The data may be located in different source systems, a data warehouse or a data lake, an increasingly common repository in big data environments that contain a mix of structured and unstructured data. External data sources may also be used. Wherever the data comes from, a data scientist often moves it to a data lake for the remaining steps in the process.</a:t>
            </a:r>
            <a:endParaRPr dirty="0">
              <a:solidFill>
                <a:schemeClr val="bg1"/>
              </a:solidFill>
              <a:latin typeface="Cambria" panose="02040503050406030204" pitchFamily="18" charset="0"/>
              <a:ea typeface="Cambria" panose="02040503050406030204" pitchFamily="18" charset="0"/>
            </a:endParaRPr>
          </a:p>
        </p:txBody>
      </p:sp>
      <p:pic>
        <p:nvPicPr>
          <p:cNvPr id="96" name="Google Shape;96;p17"/>
          <p:cNvPicPr preferRelativeResize="0"/>
          <p:nvPr/>
        </p:nvPicPr>
        <p:blipFill>
          <a:blip r:embed="rId5">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6">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7">
            <a:alphaModFix/>
          </a:blip>
          <a:stretch>
            <a:fillRect/>
          </a:stretch>
        </p:blipFill>
        <p:spPr>
          <a:xfrm>
            <a:off x="6336726" y="1237502"/>
            <a:ext cx="1032700" cy="1209125"/>
          </a:xfrm>
          <a:prstGeom prst="rect">
            <a:avLst/>
          </a:prstGeom>
          <a:noFill/>
          <a:ln>
            <a:noFill/>
          </a:ln>
        </p:spPr>
      </p:pic>
      <p:pic>
        <p:nvPicPr>
          <p:cNvPr id="2" name="Recorded Sound">
            <a:hlinkClick r:id="" action="ppaction://media"/>
            <a:extLst>
              <a:ext uri="{FF2B5EF4-FFF2-40B4-BE49-F238E27FC236}">
                <a16:creationId xmlns:a16="http://schemas.microsoft.com/office/drawing/2014/main" id="{8087149A-3751-67BD-4DFD-C61097A874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96113" y="4592264"/>
            <a:ext cx="487363" cy="487363"/>
          </a:xfrm>
          <a:prstGeom prst="rect">
            <a:avLst/>
          </a:prstGeom>
        </p:spPr>
      </p:pic>
    </p:spTree>
  </p:cSld>
  <p:clrMapOvr>
    <a:masterClrMapping/>
  </p:clrMapOvr>
  <p:transition advTm="3623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08100" y="328291"/>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2</a:t>
            </a:r>
            <a:r>
              <a:rPr lang="en" dirty="0"/>
              <a:t>.</a:t>
            </a:r>
            <a:endParaRPr dirty="0"/>
          </a:p>
          <a:p>
            <a:pPr marL="0" lvl="0" indent="0" algn="l" rtl="0">
              <a:spcBef>
                <a:spcPts val="0"/>
              </a:spcBef>
              <a:spcAft>
                <a:spcPts val="0"/>
              </a:spcAft>
              <a:buNone/>
            </a:pPr>
            <a:r>
              <a:rPr lang="en-US" dirty="0">
                <a:solidFill>
                  <a:schemeClr val="bg1"/>
                </a:solidFill>
                <a:latin typeface="Cambria" panose="02040503050406030204" pitchFamily="18" charset="0"/>
                <a:ea typeface="Cambria" panose="02040503050406030204" pitchFamily="18" charset="0"/>
              </a:rPr>
              <a:t>Data Preparation</a:t>
            </a:r>
          </a:p>
        </p:txBody>
      </p:sp>
      <p:sp>
        <p:nvSpPr>
          <p:cNvPr id="95" name="Google Shape;95;p17"/>
          <p:cNvSpPr txBox="1">
            <a:spLocks noGrp="1"/>
          </p:cNvSpPr>
          <p:nvPr>
            <p:ph type="subTitle" idx="1"/>
          </p:nvPr>
        </p:nvSpPr>
        <p:spPr>
          <a:xfrm>
            <a:off x="264599" y="1588944"/>
            <a:ext cx="4263900" cy="347387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0" dirty="0">
                <a:solidFill>
                  <a:schemeClr val="bg1"/>
                </a:solidFill>
                <a:effectLst/>
                <a:latin typeface="Cambria" panose="02040503050406030204" pitchFamily="18" charset="0"/>
                <a:ea typeface="Cambria" panose="02040503050406030204" pitchFamily="18" charset="0"/>
              </a:rPr>
              <a:t>This stage includes a set of steps to get the data ready to be mined. It starts with data exploration, profiling and pre-processing, followed by data cleansing work to fix errors and other </a:t>
            </a:r>
            <a:r>
              <a:rPr lang="en-US" b="1" dirty="0">
                <a:solidFill>
                  <a:schemeClr val="bg1"/>
                </a:solidFill>
                <a:latin typeface="Cambria" panose="02040503050406030204" pitchFamily="18" charset="0"/>
                <a:ea typeface="Cambria" panose="02040503050406030204" pitchFamily="18" charset="0"/>
              </a:rPr>
              <a:t>data quality </a:t>
            </a:r>
            <a:r>
              <a:rPr lang="en-US" b="1" i="0" dirty="0">
                <a:solidFill>
                  <a:schemeClr val="bg1"/>
                </a:solidFill>
                <a:effectLst/>
                <a:latin typeface="Cambria" panose="02040503050406030204" pitchFamily="18" charset="0"/>
                <a:ea typeface="Cambria" panose="02040503050406030204" pitchFamily="18" charset="0"/>
              </a:rPr>
              <a:t>issues. Data transformation is also done to make data sets consistent, unless a data scientist is looking to analyze unfiltered raw data for a particular application</a:t>
            </a:r>
            <a:r>
              <a:rPr lang="fa-IR" b="1" i="0" dirty="0">
                <a:solidFill>
                  <a:schemeClr val="bg1"/>
                </a:solidFill>
                <a:effectLst/>
                <a:latin typeface="Cambria" panose="02040503050406030204" pitchFamily="18" charset="0"/>
                <a:ea typeface="Cambria" panose="02040503050406030204" pitchFamily="18" charset="0"/>
              </a:rPr>
              <a:t>.</a:t>
            </a:r>
            <a:endParaRPr b="1" dirty="0">
              <a:solidFill>
                <a:schemeClr val="bg1"/>
              </a:solidFill>
              <a:latin typeface="Cambria" panose="02040503050406030204" pitchFamily="18" charset="0"/>
              <a:ea typeface="Cambria" panose="02040503050406030204" pitchFamily="18" charset="0"/>
            </a:endParaRPr>
          </a:p>
        </p:txBody>
      </p:sp>
      <p:pic>
        <p:nvPicPr>
          <p:cNvPr id="96" name="Google Shape;96;p17"/>
          <p:cNvPicPr preferRelativeResize="0"/>
          <p:nvPr/>
        </p:nvPicPr>
        <p:blipFill>
          <a:blip r:embed="rId5">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6">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7">
            <a:alphaModFix/>
          </a:blip>
          <a:stretch>
            <a:fillRect/>
          </a:stretch>
        </p:blipFill>
        <p:spPr>
          <a:xfrm>
            <a:off x="6336726" y="1237502"/>
            <a:ext cx="1032700" cy="1209125"/>
          </a:xfrm>
          <a:prstGeom prst="rect">
            <a:avLst/>
          </a:prstGeom>
          <a:noFill/>
          <a:ln>
            <a:noFill/>
          </a:ln>
        </p:spPr>
      </p:pic>
      <p:pic>
        <p:nvPicPr>
          <p:cNvPr id="2" name="Recorded Sound">
            <a:hlinkClick r:id="" action="ppaction://media"/>
            <a:extLst>
              <a:ext uri="{FF2B5EF4-FFF2-40B4-BE49-F238E27FC236}">
                <a16:creationId xmlns:a16="http://schemas.microsoft.com/office/drawing/2014/main" id="{5AED69FB-7D0C-4114-3A9E-698F50AB894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75942" y="4575455"/>
            <a:ext cx="487363" cy="487363"/>
          </a:xfrm>
          <a:prstGeom prst="rect">
            <a:avLst/>
          </a:prstGeom>
        </p:spPr>
      </p:pic>
    </p:spTree>
    <p:extLst>
      <p:ext uri="{BB962C8B-B14F-4D97-AF65-F5344CB8AC3E}">
        <p14:creationId xmlns:p14="http://schemas.microsoft.com/office/powerpoint/2010/main" val="1163678610"/>
      </p:ext>
    </p:extLst>
  </p:cSld>
  <p:clrMapOvr>
    <a:masterClrMapping/>
  </p:clrMapOvr>
  <p:transition advTm="321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308100" y="328291"/>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bg1"/>
                </a:solidFill>
                <a:latin typeface="Cambria" panose="02040503050406030204" pitchFamily="18" charset="0"/>
                <a:ea typeface="Cambria" panose="02040503050406030204" pitchFamily="18" charset="0"/>
              </a:rPr>
              <a:t>3</a:t>
            </a:r>
            <a:r>
              <a:rPr lang="en" dirty="0">
                <a:solidFill>
                  <a:schemeClr val="bg1"/>
                </a:solidFill>
                <a:latin typeface="Cambria" panose="02040503050406030204" pitchFamily="18" charset="0"/>
                <a:ea typeface="Cambria" panose="02040503050406030204" pitchFamily="18" charset="0"/>
              </a:rPr>
              <a:t>.</a:t>
            </a:r>
            <a:endParaRPr dirty="0">
              <a:solidFill>
                <a:schemeClr val="bg1"/>
              </a:solidFill>
              <a:latin typeface="Cambria" panose="02040503050406030204" pitchFamily="18" charset="0"/>
              <a:ea typeface="Cambria" panose="02040503050406030204" pitchFamily="18" charset="0"/>
            </a:endParaRPr>
          </a:p>
          <a:p>
            <a:pPr marL="0" lvl="0" indent="0" algn="l" rtl="0">
              <a:spcBef>
                <a:spcPts val="0"/>
              </a:spcBef>
              <a:spcAft>
                <a:spcPts val="0"/>
              </a:spcAft>
              <a:buNone/>
            </a:pPr>
            <a:r>
              <a:rPr lang="en-US" b="1" i="0" dirty="0">
                <a:solidFill>
                  <a:schemeClr val="bg1"/>
                </a:solidFill>
                <a:effectLst/>
                <a:latin typeface="Cambria" panose="02040503050406030204" pitchFamily="18" charset="0"/>
                <a:ea typeface="Cambria" panose="02040503050406030204" pitchFamily="18" charset="0"/>
              </a:rPr>
              <a:t>Mining the data</a:t>
            </a:r>
            <a:endParaRPr lang="en-US" dirty="0">
              <a:solidFill>
                <a:schemeClr val="bg1"/>
              </a:solidFill>
              <a:latin typeface="Cambria" panose="02040503050406030204" pitchFamily="18" charset="0"/>
              <a:ea typeface="Cambria" panose="02040503050406030204" pitchFamily="18" charset="0"/>
            </a:endParaRPr>
          </a:p>
        </p:txBody>
      </p:sp>
      <p:sp>
        <p:nvSpPr>
          <p:cNvPr id="95" name="Google Shape;95;p17"/>
          <p:cNvSpPr txBox="1">
            <a:spLocks noGrp="1"/>
          </p:cNvSpPr>
          <p:nvPr>
            <p:ph type="subTitle" idx="1"/>
          </p:nvPr>
        </p:nvSpPr>
        <p:spPr>
          <a:xfrm>
            <a:off x="264599" y="1588944"/>
            <a:ext cx="4263900" cy="347387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0" dirty="0">
                <a:solidFill>
                  <a:schemeClr val="bg1"/>
                </a:solidFill>
                <a:effectLst/>
                <a:latin typeface="Cambria" panose="02040503050406030204" pitchFamily="18" charset="0"/>
                <a:ea typeface="Cambria" panose="02040503050406030204" pitchFamily="18" charset="0"/>
              </a:rPr>
              <a:t>Once the data is prepared, a data scientist chooses the appropriate data mining technique and then implements one or more algorithms to do the mining. In machine learning applications, the algorithms typically must be trained on sample data sets to look for the information being sought before they're run against the full set of data.</a:t>
            </a:r>
            <a:endParaRPr b="1" dirty="0">
              <a:solidFill>
                <a:schemeClr val="bg1"/>
              </a:solidFill>
              <a:latin typeface="Cambria" panose="02040503050406030204" pitchFamily="18" charset="0"/>
              <a:ea typeface="Cambria" panose="02040503050406030204" pitchFamily="18" charset="0"/>
            </a:endParaRPr>
          </a:p>
        </p:txBody>
      </p:sp>
      <p:pic>
        <p:nvPicPr>
          <p:cNvPr id="96" name="Google Shape;96;p17"/>
          <p:cNvPicPr preferRelativeResize="0"/>
          <p:nvPr/>
        </p:nvPicPr>
        <p:blipFill>
          <a:blip r:embed="rId5">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6">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7">
            <a:alphaModFix/>
          </a:blip>
          <a:stretch>
            <a:fillRect/>
          </a:stretch>
        </p:blipFill>
        <p:spPr>
          <a:xfrm>
            <a:off x="6336726" y="1237502"/>
            <a:ext cx="1032700" cy="1209125"/>
          </a:xfrm>
          <a:prstGeom prst="rect">
            <a:avLst/>
          </a:prstGeom>
          <a:noFill/>
          <a:ln>
            <a:noFill/>
          </a:ln>
        </p:spPr>
      </p:pic>
      <p:pic>
        <p:nvPicPr>
          <p:cNvPr id="2" name="Recorded Sound">
            <a:hlinkClick r:id="" action="ppaction://media"/>
            <a:extLst>
              <a:ext uri="{FF2B5EF4-FFF2-40B4-BE49-F238E27FC236}">
                <a16:creationId xmlns:a16="http://schemas.microsoft.com/office/drawing/2014/main" id="{ABBB6446-DF55-0CAD-DF33-F33D932AD6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92038" y="4534376"/>
            <a:ext cx="487363" cy="487363"/>
          </a:xfrm>
          <a:prstGeom prst="rect">
            <a:avLst/>
          </a:prstGeom>
        </p:spPr>
      </p:pic>
    </p:spTree>
    <p:extLst>
      <p:ext uri="{BB962C8B-B14F-4D97-AF65-F5344CB8AC3E}">
        <p14:creationId xmlns:p14="http://schemas.microsoft.com/office/powerpoint/2010/main" val="941385304"/>
      </p:ext>
    </p:extLst>
  </p:cSld>
  <p:clrMapOvr>
    <a:masterClrMapping/>
  </p:clrMapOvr>
  <p:transition advTm="2870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181535" y="147918"/>
            <a:ext cx="4390465" cy="134017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bg1"/>
                </a:solidFill>
                <a:latin typeface="Cambria" panose="02040503050406030204" pitchFamily="18" charset="0"/>
                <a:ea typeface="Cambria" panose="02040503050406030204" pitchFamily="18" charset="0"/>
              </a:rPr>
              <a:t>4</a:t>
            </a:r>
            <a:r>
              <a:rPr lang="en" dirty="0">
                <a:solidFill>
                  <a:schemeClr val="bg1"/>
                </a:solidFill>
                <a:latin typeface="Cambria" panose="02040503050406030204" pitchFamily="18" charset="0"/>
                <a:ea typeface="Cambria" panose="02040503050406030204" pitchFamily="18" charset="0"/>
              </a:rPr>
              <a:t>.</a:t>
            </a:r>
            <a:endParaRPr dirty="0">
              <a:solidFill>
                <a:schemeClr val="bg1"/>
              </a:solidFill>
              <a:latin typeface="Cambria" panose="02040503050406030204" pitchFamily="18" charset="0"/>
              <a:ea typeface="Cambria" panose="02040503050406030204" pitchFamily="18" charset="0"/>
            </a:endParaRPr>
          </a:p>
          <a:p>
            <a:pPr marL="0" lvl="0" indent="0" algn="l" rtl="0">
              <a:spcBef>
                <a:spcPts val="0"/>
              </a:spcBef>
              <a:spcAft>
                <a:spcPts val="0"/>
              </a:spcAft>
              <a:buNone/>
            </a:pPr>
            <a:r>
              <a:rPr lang="en-US" sz="2800" b="1" i="0" dirty="0">
                <a:solidFill>
                  <a:schemeClr val="bg1"/>
                </a:solidFill>
                <a:effectLst/>
                <a:latin typeface="Cambria" panose="02040503050406030204" pitchFamily="18" charset="0"/>
                <a:ea typeface="Cambria" panose="02040503050406030204" pitchFamily="18" charset="0"/>
              </a:rPr>
              <a:t>Data analysis and interpretation</a:t>
            </a:r>
            <a:endParaRPr lang="en-US" sz="2800" dirty="0">
              <a:solidFill>
                <a:schemeClr val="bg1"/>
              </a:solidFill>
              <a:latin typeface="Cambria" panose="02040503050406030204" pitchFamily="18" charset="0"/>
              <a:ea typeface="Cambria" panose="02040503050406030204" pitchFamily="18" charset="0"/>
            </a:endParaRPr>
          </a:p>
        </p:txBody>
      </p:sp>
      <p:sp>
        <p:nvSpPr>
          <p:cNvPr id="95" name="Google Shape;95;p17"/>
          <p:cNvSpPr txBox="1">
            <a:spLocks noGrp="1"/>
          </p:cNvSpPr>
          <p:nvPr>
            <p:ph type="subTitle" idx="1"/>
          </p:nvPr>
        </p:nvSpPr>
        <p:spPr>
          <a:xfrm>
            <a:off x="264599" y="1588944"/>
            <a:ext cx="4263900" cy="347387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i="0" dirty="0">
                <a:solidFill>
                  <a:schemeClr val="bg1"/>
                </a:solidFill>
                <a:effectLst/>
                <a:latin typeface="Cambria" panose="02040503050406030204" pitchFamily="18" charset="0"/>
                <a:ea typeface="Cambria" panose="02040503050406030204" pitchFamily="18" charset="0"/>
              </a:rPr>
              <a:t>The data mining results are used to create analytical models that can help drive decision-making and other business actions. The data scientist or another </a:t>
            </a:r>
            <a:r>
              <a:rPr lang="en-US" b="1" dirty="0">
                <a:solidFill>
                  <a:schemeClr val="bg1"/>
                </a:solidFill>
                <a:latin typeface="Cambria" panose="02040503050406030204" pitchFamily="18" charset="0"/>
                <a:ea typeface="Cambria" panose="02040503050406030204" pitchFamily="18" charset="0"/>
              </a:rPr>
              <a:t>member of a data science team </a:t>
            </a:r>
            <a:r>
              <a:rPr lang="en-US" b="1" i="0" dirty="0">
                <a:solidFill>
                  <a:schemeClr val="bg1"/>
                </a:solidFill>
                <a:effectLst/>
                <a:latin typeface="Cambria" panose="02040503050406030204" pitchFamily="18" charset="0"/>
                <a:ea typeface="Cambria" panose="02040503050406030204" pitchFamily="18" charset="0"/>
              </a:rPr>
              <a:t>also must communicate the findings to business executives and users, often through data visualization and the use of data story telling techniques.</a:t>
            </a:r>
            <a:endParaRPr b="1" dirty="0">
              <a:solidFill>
                <a:schemeClr val="bg1"/>
              </a:solidFill>
              <a:latin typeface="Cambria" panose="02040503050406030204" pitchFamily="18" charset="0"/>
              <a:ea typeface="Cambria" panose="02040503050406030204" pitchFamily="18" charset="0"/>
            </a:endParaRPr>
          </a:p>
        </p:txBody>
      </p:sp>
      <p:pic>
        <p:nvPicPr>
          <p:cNvPr id="96" name="Google Shape;96;p17"/>
          <p:cNvPicPr preferRelativeResize="0"/>
          <p:nvPr/>
        </p:nvPicPr>
        <p:blipFill>
          <a:blip r:embed="rId5">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6">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7">
            <a:alphaModFix/>
          </a:blip>
          <a:stretch>
            <a:fillRect/>
          </a:stretch>
        </p:blipFill>
        <p:spPr>
          <a:xfrm>
            <a:off x="6336726" y="1237502"/>
            <a:ext cx="1032700" cy="1209125"/>
          </a:xfrm>
          <a:prstGeom prst="rect">
            <a:avLst/>
          </a:prstGeom>
          <a:noFill/>
          <a:ln>
            <a:noFill/>
          </a:ln>
        </p:spPr>
      </p:pic>
      <p:pic>
        <p:nvPicPr>
          <p:cNvPr id="2" name="Recorded Sound">
            <a:hlinkClick r:id="" action="ppaction://media"/>
            <a:extLst>
              <a:ext uri="{FF2B5EF4-FFF2-40B4-BE49-F238E27FC236}">
                <a16:creationId xmlns:a16="http://schemas.microsoft.com/office/drawing/2014/main" id="{A966A3A5-00B5-AFFC-160D-9EC5313FE49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5314" y="4492252"/>
            <a:ext cx="487363" cy="487363"/>
          </a:xfrm>
          <a:prstGeom prst="rect">
            <a:avLst/>
          </a:prstGeom>
        </p:spPr>
      </p:pic>
    </p:spTree>
    <p:extLst>
      <p:ext uri="{BB962C8B-B14F-4D97-AF65-F5344CB8AC3E}">
        <p14:creationId xmlns:p14="http://schemas.microsoft.com/office/powerpoint/2010/main" val="2053399476"/>
      </p:ext>
    </p:extLst>
  </p:cSld>
  <p:clrMapOvr>
    <a:masterClrMapping/>
  </p:clrMapOvr>
  <p:transition advTm="3168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737</Words>
  <Application>Microsoft Office PowerPoint</Application>
  <PresentationFormat>On-screen Show (16:9)</PresentationFormat>
  <Paragraphs>55</Paragraphs>
  <Slides>16</Slides>
  <Notes>14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Muli</vt:lpstr>
      <vt:lpstr>Lexend Deca</vt:lpstr>
      <vt:lpstr>Arial</vt:lpstr>
      <vt:lpstr>Cambria</vt:lpstr>
      <vt:lpstr>Aliena template</vt:lpstr>
      <vt:lpstr>Data Mining</vt:lpstr>
      <vt:lpstr>What is data mining?</vt:lpstr>
      <vt:lpstr>Importance of Data Mining</vt:lpstr>
      <vt:lpstr>PowerPoint Presentation</vt:lpstr>
      <vt:lpstr>PowerPoint Presentation</vt:lpstr>
      <vt:lpstr>1. Data gathering</vt:lpstr>
      <vt:lpstr>2. Data Preparation</vt:lpstr>
      <vt:lpstr>3. Mining the data</vt:lpstr>
      <vt:lpstr>4. Data analysis and interpretation</vt:lpstr>
      <vt:lpstr>Types of data mining techniques</vt:lpstr>
      <vt:lpstr>Benefits of Data Mining</vt:lpstr>
      <vt:lpstr>PowerPoint Presentation</vt:lpstr>
      <vt:lpstr>New Words</vt:lpstr>
      <vt:lpstr>Data mining analytics disciplines grangular data-savvy cleansing execuitive clustering regression</vt:lpstr>
      <vt:lpstr>Thanks!</vt:lpstr>
      <vt:lpstr>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amirfazel koozegar</dc:creator>
  <cp:lastModifiedBy>amirfazel koozegar</cp:lastModifiedBy>
  <cp:revision>5</cp:revision>
  <dcterms:modified xsi:type="dcterms:W3CDTF">2022-05-27T19:06:47Z</dcterms:modified>
</cp:coreProperties>
</file>